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66" r:id="rId4"/>
    <p:sldId id="258" r:id="rId5"/>
    <p:sldId id="261" r:id="rId6"/>
    <p:sldId id="268" r:id="rId7"/>
    <p:sldId id="262" r:id="rId8"/>
    <p:sldId id="273" r:id="rId9"/>
    <p:sldId id="274" r:id="rId10"/>
    <p:sldId id="275" r:id="rId11"/>
    <p:sldId id="263" r:id="rId12"/>
    <p:sldId id="271" r:id="rId13"/>
    <p:sldId id="272" r:id="rId14"/>
    <p:sldId id="265" r:id="rId15"/>
    <p:sldId id="270" r:id="rId16"/>
    <p:sldId id="277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S UI Gothic" panose="020B0600070205080204" pitchFamily="34" charset="-128"/>
      <p:regular r:id="rId23"/>
    </p:embeddedFont>
    <p:embeddedFont>
      <p:font typeface="Teko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748F7E-CEB2-432E-97E5-3528C5DC34F2}">
  <a:tblStyle styleId="{E0748F7E-CEB2-432E-97E5-3528C5DC34F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285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285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73eacf6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2073eacf6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06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73eacf6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2073eacf6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73eacf6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2073eacf6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27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73eacf6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2073eacf6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5679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a4291bea6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g1a4291bea6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46eaa4a8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d46eaa4a8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6813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73eacf6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2073eacf6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431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4291bea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a4291bea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4291bea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a4291bea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5841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4291bea6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1a4291bea6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4291bea6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1a4291bea6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4291bea6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1a4291bea6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228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4291bea6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1a4291bea6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73eacf6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2073eacf6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7137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73eacf6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2073eacf6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167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conda.com/" TargetMode="External"/><Relationship Id="rId13" Type="http://schemas.openxmlformats.org/officeDocument/2006/relationships/hyperlink" Target="https://docs.tudat.space/en/stable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esktop.github.com/" TargetMode="External"/><Relationship Id="rId12" Type="http://schemas.openxmlformats.org/officeDocument/2006/relationships/hyperlink" Target="https://education.github.com/globalcampus/stude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OLOSAT/mission-analysis/blob/main/python/setup_guide/README.md" TargetMode="External"/><Relationship Id="rId11" Type="http://schemas.openxmlformats.org/officeDocument/2006/relationships/hyperlink" Target="https://www.jetbrains.com/shop/eform/students" TargetMode="External"/><Relationship Id="rId5" Type="http://schemas.openxmlformats.org/officeDocument/2006/relationships/hyperlink" Target="https://github.com/TOLOSAT/mission-analysis" TargetMode="External"/><Relationship Id="rId15" Type="http://schemas.openxmlformats.org/officeDocument/2006/relationships/hyperlink" Target="https://timeloop.fr/vts/download/" TargetMode="External"/><Relationship Id="rId10" Type="http://schemas.openxmlformats.org/officeDocument/2006/relationships/hyperlink" Target="https://www.jetbrains.com/pycharm/" TargetMode="External"/><Relationship Id="rId4" Type="http://schemas.openxmlformats.org/officeDocument/2006/relationships/hyperlink" Target="https://github.com/TOLOSAT" TargetMode="External"/><Relationship Id="rId9" Type="http://schemas.openxmlformats.org/officeDocument/2006/relationships/hyperlink" Target="https://github.com/conda-forge/miniforge" TargetMode="External"/><Relationship Id="rId14" Type="http://schemas.openxmlformats.org/officeDocument/2006/relationships/hyperlink" Target="https://py.api.tudat.space/en/lat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LOSAT/mission-analysis/tree/main/python/setup_gui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s://docs.github.com/en/education/explore-the-benefits-of-teaching-and-learning-with-github-education/github-global-campus-for-students/apply-to-github-global-campus-as-a-studen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ithub.com/TOLOSAT/mission-analysis/blob/main/python/setup_guide/README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3" y="4644520"/>
            <a:ext cx="9144000" cy="49898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633808" y="4743431"/>
            <a:ext cx="14694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10/202</a:t>
            </a:r>
            <a:r>
              <a:rPr lang="fr-FR" sz="2000" b="1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481" y="4192427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21" y="4218617"/>
            <a:ext cx="899173" cy="92488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519535" y="3136520"/>
            <a:ext cx="8104920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</a:p>
          <a:p>
            <a:pPr algn="ctr"/>
            <a:r>
              <a:rPr lang="en-US" sz="28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A “how-to” crash course</a:t>
            </a: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 l="4085" t="7732" r="5225"/>
          <a:stretch/>
        </p:blipFill>
        <p:spPr>
          <a:xfrm>
            <a:off x="-1" y="0"/>
            <a:ext cx="9144000" cy="28509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-3" y="2060004"/>
            <a:ext cx="9144002" cy="84969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6">
            <a:alphaModFix/>
          </a:blip>
          <a:srcRect t="76479"/>
          <a:stretch/>
        </p:blipFill>
        <p:spPr>
          <a:xfrm>
            <a:off x="0" y="1647696"/>
            <a:ext cx="9144001" cy="12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-5" y="2723993"/>
            <a:ext cx="9144000" cy="199129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-1" y="0"/>
            <a:ext cx="77954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Collaborative Coding – GitHub Desktop</a:t>
            </a:r>
            <a:endParaRPr lang="en-US" sz="3200" dirty="0"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08" name="Google Shape;208;p20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9" name="Google Shape;209;p20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10" name="Google Shape;210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0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10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74D8B51B-3CDF-61F2-5516-5E629D7DEE2A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D59149-557B-AD3D-690F-E8B896DF4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342" y="629679"/>
            <a:ext cx="6511315" cy="381229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70C5E63-2517-52F3-CD8D-65EDE603885E}"/>
              </a:ext>
            </a:extLst>
          </p:cNvPr>
          <p:cNvSpPr/>
          <p:nvPr/>
        </p:nvSpPr>
        <p:spPr>
          <a:xfrm>
            <a:off x="4088541" y="656844"/>
            <a:ext cx="951810" cy="517751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4E7D2AA-D9BD-0188-E29E-461FFB90FBCA}"/>
              </a:ext>
            </a:extLst>
          </p:cNvPr>
          <p:cNvSpPr/>
          <p:nvPr/>
        </p:nvSpPr>
        <p:spPr>
          <a:xfrm>
            <a:off x="1197048" y="1393402"/>
            <a:ext cx="1542689" cy="237892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6E321C0-2AAF-2A77-25D2-2EC1E4B5C4A9}"/>
              </a:ext>
            </a:extLst>
          </p:cNvPr>
          <p:cNvSpPr/>
          <p:nvPr/>
        </p:nvSpPr>
        <p:spPr>
          <a:xfrm>
            <a:off x="3999083" y="1512348"/>
            <a:ext cx="3828574" cy="751023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070A919-12AD-09D1-D276-036D1B8FD04D}"/>
              </a:ext>
            </a:extLst>
          </p:cNvPr>
          <p:cNvSpPr/>
          <p:nvPr/>
        </p:nvSpPr>
        <p:spPr>
          <a:xfrm>
            <a:off x="1100254" y="3233854"/>
            <a:ext cx="3323063" cy="127996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4FACEB-CB21-9999-6725-03435ECF38CD}"/>
              </a:ext>
            </a:extLst>
          </p:cNvPr>
          <p:cNvSpPr txBox="1"/>
          <p:nvPr/>
        </p:nvSpPr>
        <p:spPr>
          <a:xfrm>
            <a:off x="346218" y="1150834"/>
            <a:ext cx="47149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accent2"/>
                </a:solidFill>
              </a:rPr>
              <a:t>1</a:t>
            </a:r>
          </a:p>
          <a:p>
            <a:r>
              <a:rPr lang="es-ES" sz="3200" dirty="0">
                <a:solidFill>
                  <a:srgbClr val="FF0000"/>
                </a:solidFill>
              </a:rPr>
              <a:t>2</a:t>
            </a:r>
          </a:p>
          <a:p>
            <a:r>
              <a:rPr lang="es-ES" sz="3200" dirty="0">
                <a:solidFill>
                  <a:schemeClr val="accent4"/>
                </a:solidFill>
              </a:rPr>
              <a:t>3</a:t>
            </a:r>
          </a:p>
          <a:p>
            <a:r>
              <a:rPr lang="es-ES" sz="3200" dirty="0">
                <a:solidFill>
                  <a:schemeClr val="accent6"/>
                </a:solidFill>
              </a:rPr>
              <a:t>4</a:t>
            </a:r>
          </a:p>
          <a:p>
            <a:r>
              <a:rPr lang="es-ES" sz="3200" dirty="0">
                <a:solidFill>
                  <a:schemeClr val="accent1"/>
                </a:solidFill>
              </a:rPr>
              <a:t>5</a:t>
            </a:r>
          </a:p>
          <a:p>
            <a:endParaRPr lang="en-U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682FAF9-C6E2-4777-6D02-670C563CA6DC}"/>
              </a:ext>
            </a:extLst>
          </p:cNvPr>
          <p:cNvSpPr/>
          <p:nvPr/>
        </p:nvSpPr>
        <p:spPr>
          <a:xfrm>
            <a:off x="5482194" y="669004"/>
            <a:ext cx="951810" cy="51775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F0C7F51-9DC1-5C48-3932-DCE1FD1F06D7}"/>
              </a:ext>
            </a:extLst>
          </p:cNvPr>
          <p:cNvCxnSpPr/>
          <p:nvPr/>
        </p:nvCxnSpPr>
        <p:spPr>
          <a:xfrm>
            <a:off x="1348542" y="1018478"/>
            <a:ext cx="84699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1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Collaborative Coding - GitHub</a:t>
            </a:r>
            <a:endParaRPr lang="en-US" sz="3200" dirty="0"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08" name="Google Shape;208;p20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9" name="Google Shape;209;p20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10" name="Google Shape;210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0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11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8;p14">
            <a:extLst>
              <a:ext uri="{FF2B5EF4-FFF2-40B4-BE49-F238E27FC236}">
                <a16:creationId xmlns:a16="http://schemas.microsoft.com/office/drawing/2014/main" id="{BB9F7BF5-8061-B8B4-DD42-0B440F575E53}"/>
              </a:ext>
            </a:extLst>
          </p:cNvPr>
          <p:cNvSpPr txBox="1"/>
          <p:nvPr/>
        </p:nvSpPr>
        <p:spPr>
          <a:xfrm>
            <a:off x="107507" y="698475"/>
            <a:ext cx="5261884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 join the TOLOSAT GitHub organization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give your username/email to the person linked on the page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0CD000F2-EC43-7080-CC68-C0BF702A4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971108"/>
            <a:ext cx="3816793" cy="3595704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E1587D0C-B329-FB84-14F1-641E7257C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75" y="1841273"/>
            <a:ext cx="3970875" cy="2725539"/>
          </a:xfrm>
          <a:prstGeom prst="rect">
            <a:avLst/>
          </a:prstGeom>
        </p:spPr>
      </p:pic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74D8B51B-3CDF-61F2-5516-5E629D7DEE2A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Mission Analysis repository</a:t>
            </a:r>
            <a:endParaRPr lang="en-US" sz="3200" dirty="0"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08" name="Google Shape;208;p20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9" name="Google Shape;209;p20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10" name="Google Shape;210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0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12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74D8B51B-3CDF-61F2-5516-5E629D7DEE2A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9AEAFBF-2AD3-BE2B-D742-E9331940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4" y="917039"/>
            <a:ext cx="5466797" cy="31393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5357C12-010B-3A9D-2C77-E2CCCE90B761}"/>
              </a:ext>
            </a:extLst>
          </p:cNvPr>
          <p:cNvSpPr txBox="1"/>
          <p:nvPr/>
        </p:nvSpPr>
        <p:spPr>
          <a:xfrm>
            <a:off x="5946137" y="1595888"/>
            <a:ext cx="31155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Assets</a:t>
            </a:r>
            <a:r>
              <a:rPr lang="es-ES" b="1" dirty="0"/>
              <a:t>: </a:t>
            </a:r>
            <a:r>
              <a:rPr lang="es-ES" dirty="0"/>
              <a:t>TOLOSAT logos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CelestLab</a:t>
            </a:r>
            <a:r>
              <a:rPr lang="en-US" b="1" dirty="0"/>
              <a:t> &amp; </a:t>
            </a:r>
            <a:r>
              <a:rPr lang="en-US" b="1" dirty="0" err="1"/>
              <a:t>Orekit</a:t>
            </a:r>
            <a:r>
              <a:rPr lang="en-US" b="1" dirty="0"/>
              <a:t>: </a:t>
            </a:r>
            <a:r>
              <a:rPr lang="en-US" dirty="0">
                <a:solidFill>
                  <a:srgbClr val="FF0000"/>
                </a:solidFill>
              </a:rPr>
              <a:t>Outdated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Python: </a:t>
            </a:r>
            <a:r>
              <a:rPr lang="en-US" dirty="0">
                <a:highlight>
                  <a:srgbClr val="00FF00"/>
                </a:highlight>
              </a:rPr>
              <a:t>Current!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</a:t>
            </a:r>
            <a:r>
              <a:rPr lang="en-US" dirty="0"/>
              <a:t>: Setup Tutorials and Slides</a:t>
            </a:r>
          </a:p>
        </p:txBody>
      </p:sp>
    </p:spTree>
    <p:extLst>
      <p:ext uri="{BB962C8B-B14F-4D97-AF65-F5344CB8AC3E}">
        <p14:creationId xmlns:p14="http://schemas.microsoft.com/office/powerpoint/2010/main" val="191246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Python folder (our baby)</a:t>
            </a:r>
            <a:endParaRPr lang="en-US" sz="3200" dirty="0"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08" name="Google Shape;208;p20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9" name="Google Shape;209;p20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10" name="Google Shape;210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0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13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74D8B51B-3CDF-61F2-5516-5E629D7DEE2A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357C12-010B-3A9D-2C77-E2CCCE90B761}"/>
              </a:ext>
            </a:extLst>
          </p:cNvPr>
          <p:cNvSpPr txBox="1"/>
          <p:nvPr/>
        </p:nvSpPr>
        <p:spPr>
          <a:xfrm>
            <a:off x="286830" y="1003162"/>
            <a:ext cx="8749663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Attitude</a:t>
            </a:r>
            <a:r>
              <a:rPr lang="es-ES" sz="1600" b="1" dirty="0"/>
              <a:t>: </a:t>
            </a:r>
            <a:r>
              <a:rPr lang="es-ES" sz="1600" dirty="0" err="1"/>
              <a:t>Functions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compute </a:t>
            </a:r>
            <a:r>
              <a:rPr lang="es-ES" sz="1600" dirty="0" err="1"/>
              <a:t>attitude</a:t>
            </a:r>
            <a:r>
              <a:rPr lang="es-ES" sz="1600" dirty="0"/>
              <a:t> and </a:t>
            </a:r>
            <a:r>
              <a:rPr lang="es-ES" sz="1600" dirty="0" err="1"/>
              <a:t>reference</a:t>
            </a:r>
            <a:r>
              <a:rPr lang="es-ES" sz="1600" dirty="0"/>
              <a:t> </a:t>
            </a:r>
            <a:r>
              <a:rPr lang="es-ES" sz="1600" dirty="0" err="1"/>
              <a:t>frame</a:t>
            </a:r>
            <a:r>
              <a:rPr lang="es-ES" sz="1600" dirty="0"/>
              <a:t> </a:t>
            </a:r>
            <a:r>
              <a:rPr lang="es-ES" sz="1600" dirty="0" err="1"/>
              <a:t>conversion</a:t>
            </a:r>
            <a:r>
              <a:rPr lang="es-ES" sz="1600" dirty="0"/>
              <a:t>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Gravimetry: </a:t>
            </a:r>
            <a:r>
              <a:rPr lang="en-US" sz="1600" dirty="0"/>
              <a:t>Compute communication windows with GPS Constellation.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input_data</a:t>
            </a:r>
            <a:r>
              <a:rPr lang="en-US" sz="1600" b="1" dirty="0"/>
              <a:t>:</a:t>
            </a:r>
            <a:r>
              <a:rPr lang="en-US" sz="1600" dirty="0"/>
              <a:t> Dates, Ground Stations, Orbits and Spacecrafts input parameters.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Iridium: </a:t>
            </a:r>
            <a:r>
              <a:rPr lang="en-US" sz="1600" dirty="0"/>
              <a:t>Compute communication windows with Iridium NEXT Constellation.</a:t>
            </a:r>
            <a:endParaRPr lang="en-U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Long_term_eclipses</a:t>
            </a:r>
            <a:r>
              <a:rPr lang="en-US" sz="1600" b="1" dirty="0"/>
              <a:t>: </a:t>
            </a:r>
            <a:r>
              <a:rPr lang="en-US" sz="1600" dirty="0"/>
              <a:t>Compute eclipses in orbit.</a:t>
            </a:r>
            <a:endParaRPr lang="en-U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setup_guide</a:t>
            </a:r>
            <a:r>
              <a:rPr lang="en-US" sz="1600" b="1" dirty="0"/>
              <a:t>: </a:t>
            </a:r>
            <a:r>
              <a:rPr lang="en-US" sz="1600" dirty="0"/>
              <a:t>readme with installation setup.</a:t>
            </a:r>
            <a:endParaRPr lang="en-U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/>
              <a:t>useful_functions</a:t>
            </a:r>
            <a:r>
              <a:rPr lang="en-US" sz="1600" b="1" dirty="0"/>
              <a:t>: </a:t>
            </a:r>
            <a:r>
              <a:rPr lang="en-US" sz="1600" dirty="0"/>
              <a:t>Constants and different useful functions. (We should update Constants).</a:t>
            </a:r>
            <a:endParaRPr lang="en-U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Visualization: </a:t>
            </a:r>
            <a:r>
              <a:rPr lang="en-US" sz="1600" dirty="0"/>
              <a:t>Generating .</a:t>
            </a:r>
            <a:r>
              <a:rPr lang="en-US" sz="1600" dirty="0" err="1"/>
              <a:t>vts</a:t>
            </a:r>
            <a:r>
              <a:rPr lang="en-US" sz="1600" dirty="0"/>
              <a:t> visualization files with desired parameters.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5135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/>
        </p:nvSpPr>
        <p:spPr>
          <a:xfrm>
            <a:off x="0" y="0"/>
            <a:ext cx="7455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Useful Links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22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59" name="Google Shape;259;p22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60" name="Google Shape;260;p22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1" name="Google Shape;261;p22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62" name="Google Shape;262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22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22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14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8;p14">
            <a:extLst>
              <a:ext uri="{FF2B5EF4-FFF2-40B4-BE49-F238E27FC236}">
                <a16:creationId xmlns:a16="http://schemas.microsoft.com/office/drawing/2014/main" id="{6FC85B4E-EBB2-4E22-A64E-AD938644818E}"/>
              </a:ext>
            </a:extLst>
          </p:cNvPr>
          <p:cNvSpPr txBox="1"/>
          <p:nvPr/>
        </p:nvSpPr>
        <p:spPr>
          <a:xfrm>
            <a:off x="163291" y="540440"/>
            <a:ext cx="8817418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TOLOSAT GitHub : </a:t>
            </a:r>
            <a:r>
              <a:rPr lang="en-US" dirty="0">
                <a:hlinkClick r:id="rId4"/>
              </a:rPr>
              <a:t>https://github.com/TOLOSAT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Mission Analysis Repository : </a:t>
            </a:r>
            <a:r>
              <a:rPr lang="en-US" dirty="0">
                <a:hlinkClick r:id="rId5"/>
              </a:rPr>
              <a:t>https://github.com/TOLOSAT/mission-analysis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setup guide (with more links) : </a:t>
            </a:r>
            <a:r>
              <a:rPr lang="en-US" sz="1000" dirty="0">
                <a:hlinkClick r:id="rId6"/>
              </a:rPr>
              <a:t>https://github.com/TOLOSAT/mission-analysis/blob/main/python/setup_guide/README.md</a:t>
            </a:r>
            <a:endParaRPr lang="en-US" sz="10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GitHub Desktop : </a:t>
            </a:r>
            <a:r>
              <a:rPr lang="en-US" dirty="0">
                <a:hlinkClick r:id="rId7"/>
              </a:rPr>
              <a:t>https://desktop.github.com/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ANACONDA : </a:t>
            </a:r>
            <a:r>
              <a:rPr lang="en-US" dirty="0">
                <a:hlinkClick r:id="rId8"/>
              </a:rPr>
              <a:t>https://www.anaconda.com/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Miniforge : </a:t>
            </a:r>
            <a:r>
              <a:rPr lang="en-US" dirty="0">
                <a:hlinkClick r:id="rId9"/>
              </a:rPr>
              <a:t>https://github.com/conda-forge/miniforge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PyCharm : </a:t>
            </a:r>
            <a:r>
              <a:rPr lang="en-US" dirty="0">
                <a:hlinkClick r:id="rId10"/>
              </a:rPr>
              <a:t>https://www.jetbrains.com/pycharm/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PyCharm license for students : </a:t>
            </a:r>
            <a:r>
              <a:rPr lang="en-US" dirty="0">
                <a:hlinkClick r:id="rId11"/>
              </a:rPr>
              <a:t>https://www.jetbrains.com/shop/eform/students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GitHub Global Campus for students : </a:t>
            </a:r>
            <a:r>
              <a:rPr lang="en-US" dirty="0">
                <a:hlinkClick r:id="rId12"/>
              </a:rPr>
              <a:t>https://education.github.com/globalcampus/student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Tudat documentation : </a:t>
            </a:r>
            <a:r>
              <a:rPr lang="en-US" dirty="0">
                <a:hlinkClick r:id="rId13"/>
              </a:rPr>
              <a:t>https://docs.tudat.space/en/stable/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Tudatpy API Reference : </a:t>
            </a:r>
            <a:r>
              <a:rPr lang="en-US" dirty="0">
                <a:hlinkClick r:id="rId14"/>
              </a:rPr>
              <a:t>https://py.api.tudat.space/en/latest/</a:t>
            </a:r>
            <a:endParaRPr lang="en-US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VTS </a:t>
            </a:r>
            <a:r>
              <a:rPr lang="en-US" dirty="0" err="1"/>
              <a:t>Timeloop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https://timeloop.fr/vts/download/</a:t>
            </a:r>
            <a:endParaRPr lang="en-US" dirty="0"/>
          </a:p>
        </p:txBody>
      </p:sp>
      <p:sp>
        <p:nvSpPr>
          <p:cNvPr id="3" name="Google Shape;98;p14">
            <a:extLst>
              <a:ext uri="{FF2B5EF4-FFF2-40B4-BE49-F238E27FC236}">
                <a16:creationId xmlns:a16="http://schemas.microsoft.com/office/drawing/2014/main" id="{02FDD55E-DE72-CB71-02BC-B8180E895569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3" y="4644520"/>
            <a:ext cx="9144000" cy="49898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633808" y="4743431"/>
            <a:ext cx="14694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10/202</a:t>
            </a:r>
            <a:r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481" y="4192427"/>
            <a:ext cx="933394" cy="9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21" y="4218617"/>
            <a:ext cx="899173" cy="92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 l="4085" t="7732" r="5225"/>
          <a:stretch/>
        </p:blipFill>
        <p:spPr>
          <a:xfrm>
            <a:off x="-1" y="0"/>
            <a:ext cx="9144000" cy="28509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-3" y="2060004"/>
            <a:ext cx="9144002" cy="84969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6">
            <a:alphaModFix/>
          </a:blip>
          <a:srcRect t="76479"/>
          <a:stretch/>
        </p:blipFill>
        <p:spPr>
          <a:xfrm>
            <a:off x="0" y="1647696"/>
            <a:ext cx="9144001" cy="12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-5" y="2723993"/>
            <a:ext cx="9144000" cy="199129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2;gd46eaa4a8c_1_20">
            <a:extLst>
              <a:ext uri="{FF2B5EF4-FFF2-40B4-BE49-F238E27FC236}">
                <a16:creationId xmlns:a16="http://schemas.microsoft.com/office/drawing/2014/main" id="{3943205C-52F6-8F9F-457C-54AFE7B81302}"/>
              </a:ext>
            </a:extLst>
          </p:cNvPr>
          <p:cNvSpPr txBox="1"/>
          <p:nvPr/>
        </p:nvSpPr>
        <p:spPr>
          <a:xfrm>
            <a:off x="0" y="2981452"/>
            <a:ext cx="9144000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0000"/>
              </a:lnSpc>
              <a:buSzPts val="4000"/>
            </a:pPr>
            <a:r>
              <a:rPr lang="en-US" sz="5100" b="1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The End</a:t>
            </a:r>
          </a:p>
          <a:p>
            <a:pPr algn="ctr">
              <a:lnSpc>
                <a:spcPct val="110000"/>
              </a:lnSpc>
              <a:buSzPts val="4000"/>
            </a:pPr>
            <a:r>
              <a:rPr lang="en-US" sz="4100" dirty="0">
                <a:solidFill>
                  <a:srgbClr val="061D4E"/>
                </a:solidFill>
                <a:latin typeface="Teko"/>
                <a:ea typeface="Teko"/>
                <a:cs typeface="Teko"/>
                <a:sym typeface="Teko"/>
              </a:rPr>
              <a:t>… or the beginning !</a:t>
            </a:r>
          </a:p>
        </p:txBody>
      </p:sp>
    </p:spTree>
    <p:extLst>
      <p:ext uri="{BB962C8B-B14F-4D97-AF65-F5344CB8AC3E}">
        <p14:creationId xmlns:p14="http://schemas.microsoft.com/office/powerpoint/2010/main" val="77581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To do:</a:t>
            </a:r>
            <a:endParaRPr lang="en-US" sz="3200" dirty="0"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08" name="Google Shape;208;p20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9" name="Google Shape;209;p20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10" name="Google Shape;210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0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16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74D8B51B-3CDF-61F2-5516-5E629D7DEE2A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A80568-436E-9DA3-8E58-62BF6EE7AEC0}"/>
              </a:ext>
            </a:extLst>
          </p:cNvPr>
          <p:cNvSpPr txBox="1"/>
          <p:nvPr/>
        </p:nvSpPr>
        <p:spPr>
          <a:xfrm>
            <a:off x="441614" y="1128777"/>
            <a:ext cx="8260771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Create a GitHub account (if needed)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Provide GitHub account/email to Álvaro (me) to be added to TOLOSAT org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Follow setup guide: </a:t>
            </a:r>
            <a:r>
              <a:rPr lang="en-US" sz="1200" dirty="0">
                <a:hlinkClick r:id="rId4"/>
              </a:rPr>
              <a:t>https://github.com/TOLOSAT/mission-analysis/tree/main/python/setup_guide</a:t>
            </a:r>
            <a:endParaRPr lang="en-US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Apply to GitHub Global Campus student program to gain access to GitHub Copilot (student card needed).</a:t>
            </a:r>
          </a:p>
        </p:txBody>
      </p:sp>
    </p:spTree>
    <p:extLst>
      <p:ext uri="{BB962C8B-B14F-4D97-AF65-F5344CB8AC3E}">
        <p14:creationId xmlns:p14="http://schemas.microsoft.com/office/powerpoint/2010/main" val="361459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Table of Contents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4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02" name="Google Shape;102;p14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" name="Google Shape;104;p14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05" name="Google Shape;10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4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4"/>
          <p:cNvSpPr txBox="1"/>
          <p:nvPr/>
        </p:nvSpPr>
        <p:spPr>
          <a:xfrm>
            <a:off x="607281" y="450148"/>
            <a:ext cx="7103213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Introduction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Introduction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Tools Used &amp; Recommended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Installation &amp; Testing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Collaborative Coding - GitHub</a:t>
            </a:r>
          </a:p>
          <a:p>
            <a:pPr marL="514350" marR="0" lvl="0" indent="-5143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Useful Links</a:t>
            </a:r>
          </a:p>
        </p:txBody>
      </p:sp>
      <p:sp>
        <p:nvSpPr>
          <p:cNvPr id="109" name="Google Shape;109;p14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2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4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02" name="Google Shape;102;p14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" name="Google Shape;104;p14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05" name="Google Shape;10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4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4"/>
          <p:cNvSpPr txBox="1"/>
          <p:nvPr/>
        </p:nvSpPr>
        <p:spPr>
          <a:xfrm>
            <a:off x="406750" y="698475"/>
            <a:ext cx="7874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Some historical context</a:t>
            </a:r>
          </a:p>
        </p:txBody>
      </p:sp>
      <p:sp>
        <p:nvSpPr>
          <p:cNvPr id="109" name="Google Shape;109;p14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3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DF8244-3011-F76F-A25F-C695AD74D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062" y="1227616"/>
            <a:ext cx="3245738" cy="1157647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D25C8CB4-03F4-EEAE-AC6D-6C1A61479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457" y="878145"/>
            <a:ext cx="2114226" cy="1060177"/>
          </a:xfrm>
          <a:prstGeom prst="rect">
            <a:avLst/>
          </a:prstGeom>
        </p:spPr>
      </p:pic>
      <p:pic>
        <p:nvPicPr>
          <p:cNvPr id="4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2080D0-9985-A289-00DF-09F6BA254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t="2175" r="1158" b="4655"/>
          <a:stretch/>
        </p:blipFill>
        <p:spPr>
          <a:xfrm>
            <a:off x="745829" y="2463151"/>
            <a:ext cx="3112670" cy="2197057"/>
          </a:xfrm>
          <a:prstGeom prst="rect">
            <a:avLst/>
          </a:prstGeom>
        </p:spPr>
      </p:pic>
      <p:pic>
        <p:nvPicPr>
          <p:cNvPr id="5" name="Image 12">
            <a:extLst>
              <a:ext uri="{FF2B5EF4-FFF2-40B4-BE49-F238E27FC236}">
                <a16:creationId xmlns:a16="http://schemas.microsoft.com/office/drawing/2014/main" id="{E6CA914A-18DA-4A8D-DF91-AA2A773C2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97" y="2270475"/>
            <a:ext cx="4048971" cy="2020245"/>
          </a:xfrm>
          <a:prstGeom prst="rect">
            <a:avLst/>
          </a:prstGeom>
        </p:spPr>
      </p:pic>
      <p:sp>
        <p:nvSpPr>
          <p:cNvPr id="6" name="Google Shape;98;p14">
            <a:extLst>
              <a:ext uri="{FF2B5EF4-FFF2-40B4-BE49-F238E27FC236}">
                <a16:creationId xmlns:a16="http://schemas.microsoft.com/office/drawing/2014/main" id="{2F9CC897-0E20-EDE7-085E-C7696D5AAFFE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200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061D4E"/>
                </a:solidFill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20" name="Google Shape;120;p15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21" name="Google Shape;121;p15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2" name="Google Shape;122;p15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23" name="Google Shape;123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5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5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4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8;p14">
            <a:extLst>
              <a:ext uri="{FF2B5EF4-FFF2-40B4-BE49-F238E27FC236}">
                <a16:creationId xmlns:a16="http://schemas.microsoft.com/office/drawing/2014/main" id="{46659EC1-4533-BD84-C3ED-498D63D383CD}"/>
              </a:ext>
            </a:extLst>
          </p:cNvPr>
          <p:cNvSpPr txBox="1"/>
          <p:nvPr/>
        </p:nvSpPr>
        <p:spPr>
          <a:xfrm>
            <a:off x="406749" y="612292"/>
            <a:ext cx="8629744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Why move to Python ?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modern and flexible language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Easy to learn and use, still allows for high-performance applications through interfaces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Scilab very limiting and outdated (CNES also looking into moving to Python)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Opens access to many free and open-source libraries available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Free choice of IDE and development environment, can wield the power of plugins, etc.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modular code, easier to collaborate with other subsystems when needed</a:t>
            </a:r>
          </a:p>
        </p:txBody>
      </p:sp>
      <p:sp>
        <p:nvSpPr>
          <p:cNvPr id="3" name="Google Shape;98;p14">
            <a:extLst>
              <a:ext uri="{FF2B5EF4-FFF2-40B4-BE49-F238E27FC236}">
                <a16:creationId xmlns:a16="http://schemas.microsoft.com/office/drawing/2014/main" id="{29570E06-77AE-CF99-B0C0-2BEDF71897D2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Tools Used &amp; Recommended</a:t>
            </a:r>
            <a:endParaRPr lang="en-US" sz="3200" dirty="0"/>
          </a:p>
        </p:txBody>
      </p:sp>
      <p:grpSp>
        <p:nvGrpSpPr>
          <p:cNvPr id="171" name="Google Shape;171;p18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72" name="Google Shape;172;p18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73" name="Google Shape;173;p18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4" name="Google Shape;174;p18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75" name="Google Shape;17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8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8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5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5;gdd561a0acf_0_12">
            <a:extLst>
              <a:ext uri="{FF2B5EF4-FFF2-40B4-BE49-F238E27FC236}">
                <a16:creationId xmlns:a16="http://schemas.microsoft.com/office/drawing/2014/main" id="{90D1C5F3-D17F-4DE3-5064-7325163531BC}"/>
              </a:ext>
            </a:extLst>
          </p:cNvPr>
          <p:cNvSpPr txBox="1"/>
          <p:nvPr/>
        </p:nvSpPr>
        <p:spPr>
          <a:xfrm>
            <a:off x="5019009" y="534950"/>
            <a:ext cx="3658542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Recommended</a:t>
            </a:r>
            <a:endParaRPr lang="en-US" dirty="0"/>
          </a:p>
        </p:txBody>
      </p:sp>
      <p:sp>
        <p:nvSpPr>
          <p:cNvPr id="3" name="Google Shape;105;gdd561a0acf_0_12">
            <a:extLst>
              <a:ext uri="{FF2B5EF4-FFF2-40B4-BE49-F238E27FC236}">
                <a16:creationId xmlns:a16="http://schemas.microsoft.com/office/drawing/2014/main" id="{803CC7FC-3B0E-0968-4B03-6D3FFA02AB56}"/>
              </a:ext>
            </a:extLst>
          </p:cNvPr>
          <p:cNvSpPr txBox="1"/>
          <p:nvPr/>
        </p:nvSpPr>
        <p:spPr>
          <a:xfrm>
            <a:off x="267098" y="534950"/>
            <a:ext cx="365854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  <a:buSzPts val="1900"/>
            </a:pPr>
            <a:r>
              <a:rPr lang="en-US" sz="2100" b="1" dirty="0"/>
              <a:t>Used</a:t>
            </a:r>
            <a:endParaRPr lang="en-US" dirty="0"/>
          </a:p>
        </p:txBody>
      </p:sp>
      <p:cxnSp>
        <p:nvCxnSpPr>
          <p:cNvPr id="4" name="Connecteur droit 2">
            <a:extLst>
              <a:ext uri="{FF2B5EF4-FFF2-40B4-BE49-F238E27FC236}">
                <a16:creationId xmlns:a16="http://schemas.microsoft.com/office/drawing/2014/main" id="{851DC18B-2B39-0A12-3637-A08D7025E389}"/>
              </a:ext>
            </a:extLst>
          </p:cNvPr>
          <p:cNvCxnSpPr>
            <a:cxnSpLocks/>
          </p:cNvCxnSpPr>
          <p:nvPr/>
        </p:nvCxnSpPr>
        <p:spPr>
          <a:xfrm>
            <a:off x="4571997" y="752289"/>
            <a:ext cx="0" cy="358690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6">
            <a:extLst>
              <a:ext uri="{FF2B5EF4-FFF2-40B4-BE49-F238E27FC236}">
                <a16:creationId xmlns:a16="http://schemas.microsoft.com/office/drawing/2014/main" id="{F0840785-8EEC-4F27-FD9C-1CCACC476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7" r="15605"/>
          <a:stretch/>
        </p:blipFill>
        <p:spPr>
          <a:xfrm>
            <a:off x="182956" y="2031151"/>
            <a:ext cx="1913412" cy="1135529"/>
          </a:xfrm>
          <a:prstGeom prst="rect">
            <a:avLst/>
          </a:prstGeom>
        </p:spPr>
      </p:pic>
      <p:pic>
        <p:nvPicPr>
          <p:cNvPr id="6" name="Graphique 9">
            <a:extLst>
              <a:ext uri="{FF2B5EF4-FFF2-40B4-BE49-F238E27FC236}">
                <a16:creationId xmlns:a16="http://schemas.microsoft.com/office/drawing/2014/main" id="{85C4938E-6429-FBC9-3E15-7D11FB112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262" y="1341772"/>
            <a:ext cx="2254370" cy="467204"/>
          </a:xfrm>
          <a:prstGeom prst="rect">
            <a:avLst/>
          </a:prstGeom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087D3D91-C09C-E908-A50F-A40F64FC5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67" y="1267607"/>
            <a:ext cx="3001623" cy="907991"/>
          </a:xfrm>
          <a:prstGeom prst="rect">
            <a:avLst/>
          </a:prstGeom>
        </p:spPr>
      </p:pic>
      <p:pic>
        <p:nvPicPr>
          <p:cNvPr id="8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11A32BE4-04E6-391D-B155-E6935F74C4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09" t="25359" r="8789" b="27459"/>
          <a:stretch/>
        </p:blipFill>
        <p:spPr>
          <a:xfrm>
            <a:off x="754748" y="3361596"/>
            <a:ext cx="2723398" cy="875040"/>
          </a:xfrm>
          <a:prstGeom prst="rect">
            <a:avLst/>
          </a:prstGeom>
        </p:spPr>
      </p:pic>
      <p:pic>
        <p:nvPicPr>
          <p:cNvPr id="9" name="Graphique 19">
            <a:extLst>
              <a:ext uri="{FF2B5EF4-FFF2-40B4-BE49-F238E27FC236}">
                <a16:creationId xmlns:a16="http://schemas.microsoft.com/office/drawing/2014/main" id="{BAE7E68A-2277-0217-8C4F-833EAD17B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3774" y="2273345"/>
            <a:ext cx="975611" cy="975611"/>
          </a:xfrm>
          <a:prstGeom prst="rect">
            <a:avLst/>
          </a:prstGeom>
        </p:spPr>
      </p:pic>
      <p:sp>
        <p:nvSpPr>
          <p:cNvPr id="10" name="ZoneTexte 20">
            <a:extLst>
              <a:ext uri="{FF2B5EF4-FFF2-40B4-BE49-F238E27FC236}">
                <a16:creationId xmlns:a16="http://schemas.microsoft.com/office/drawing/2014/main" id="{171A290B-643A-6346-8DB2-B6973775F619}"/>
              </a:ext>
            </a:extLst>
          </p:cNvPr>
          <p:cNvSpPr txBox="1"/>
          <p:nvPr/>
        </p:nvSpPr>
        <p:spPr>
          <a:xfrm>
            <a:off x="5809385" y="2467641"/>
            <a:ext cx="3001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GitHub Desktop</a:t>
            </a:r>
          </a:p>
        </p:txBody>
      </p:sp>
      <p:pic>
        <p:nvPicPr>
          <p:cNvPr id="11" name="Image 22">
            <a:extLst>
              <a:ext uri="{FF2B5EF4-FFF2-40B4-BE49-F238E27FC236}">
                <a16:creationId xmlns:a16="http://schemas.microsoft.com/office/drawing/2014/main" id="{90526A07-1F72-EE6F-E4FE-5872B59461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5456" y="3183422"/>
            <a:ext cx="2498803" cy="1318119"/>
          </a:xfrm>
          <a:prstGeom prst="rect">
            <a:avLst/>
          </a:prstGeom>
        </p:spPr>
      </p:pic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1A1E48C5-01F1-C02B-CDBF-922A3016984E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B0434CE-E323-6917-297F-3036A86947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6443" y="2111109"/>
            <a:ext cx="1839131" cy="9756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Tools Used &amp; Recommended</a:t>
            </a:r>
            <a:endParaRPr lang="en-US" sz="3200" dirty="0"/>
          </a:p>
        </p:txBody>
      </p:sp>
      <p:grpSp>
        <p:nvGrpSpPr>
          <p:cNvPr id="171" name="Google Shape;171;p18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72" name="Google Shape;172;p18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73" name="Google Shape;173;p18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4" name="Google Shape;174;p18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75" name="Google Shape;17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8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8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6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" name="Google Shape;108;p14">
            <a:extLst>
              <a:ext uri="{FF2B5EF4-FFF2-40B4-BE49-F238E27FC236}">
                <a16:creationId xmlns:a16="http://schemas.microsoft.com/office/drawing/2014/main" id="{776E121C-85F6-E24B-B142-0F0E15CE4A1E}"/>
              </a:ext>
            </a:extLst>
          </p:cNvPr>
          <p:cNvSpPr txBox="1"/>
          <p:nvPr/>
        </p:nvSpPr>
        <p:spPr>
          <a:xfrm>
            <a:off x="406749" y="487133"/>
            <a:ext cx="7889526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Important notes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CONDA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You can use ANACONDA, or Miniforge for a lighter install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PyCharm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Free professional licenses for students (see Python setup guide)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GitHub Copilot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Free for students through the </a:t>
            </a:r>
            <a:r>
              <a:rPr lang="en-US" sz="1600" dirty="0">
                <a:hlinkClick r:id="rId4"/>
              </a:rPr>
              <a:t>GitHub Global Campus </a:t>
            </a:r>
            <a:r>
              <a:rPr lang="en-US" sz="1600" dirty="0"/>
              <a:t>program</a:t>
            </a:r>
          </a:p>
        </p:txBody>
      </p:sp>
      <p:pic>
        <p:nvPicPr>
          <p:cNvPr id="1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1F5422-1B91-C7E8-C895-E62D5C493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742" y="2644179"/>
            <a:ext cx="4431951" cy="1890096"/>
          </a:xfrm>
          <a:prstGeom prst="rect">
            <a:avLst/>
          </a:prstGeom>
        </p:spPr>
      </p:pic>
      <p:pic>
        <p:nvPicPr>
          <p:cNvPr id="14" name="Image 5">
            <a:extLst>
              <a:ext uri="{FF2B5EF4-FFF2-40B4-BE49-F238E27FC236}">
                <a16:creationId xmlns:a16="http://schemas.microsoft.com/office/drawing/2014/main" id="{9C150CAA-3A03-7E2A-EE0C-EEF986837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44" y="2705256"/>
            <a:ext cx="1788106" cy="1791082"/>
          </a:xfrm>
          <a:prstGeom prst="rect">
            <a:avLst/>
          </a:prstGeom>
        </p:spPr>
      </p:pic>
      <p:sp>
        <p:nvSpPr>
          <p:cNvPr id="2" name="Google Shape;98;p14">
            <a:extLst>
              <a:ext uri="{FF2B5EF4-FFF2-40B4-BE49-F238E27FC236}">
                <a16:creationId xmlns:a16="http://schemas.microsoft.com/office/drawing/2014/main" id="{B629DC8F-F460-AE58-F3C1-C73A8A8DBA41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0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Installation &amp; Testing</a:t>
            </a:r>
            <a:endParaRPr lang="en-US" sz="3200" dirty="0"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189" name="Google Shape;189;p19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190" name="Google Shape;190;p19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1" name="Google Shape;191;p19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92" name="Google Shape;192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19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9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7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" name="Google Shape;108;p14">
            <a:extLst>
              <a:ext uri="{FF2B5EF4-FFF2-40B4-BE49-F238E27FC236}">
                <a16:creationId xmlns:a16="http://schemas.microsoft.com/office/drawing/2014/main" id="{484B25B0-9097-31EC-5162-4755819006C5}"/>
              </a:ext>
            </a:extLst>
          </p:cNvPr>
          <p:cNvSpPr txBox="1"/>
          <p:nvPr/>
        </p:nvSpPr>
        <p:spPr>
          <a:xfrm>
            <a:off x="22542" y="440302"/>
            <a:ext cx="879564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4"/>
              </a:rPr>
              <a:t>https://github.com/TOLOSAT/mission-analysis/blob/main/python/setup_guide/README.md</a:t>
            </a:r>
            <a:endParaRPr lang="en-US" sz="1200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CDC05A-86D3-71BE-C8E2-853DF8CFBE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51"/>
          <a:stretch/>
        </p:blipFill>
        <p:spPr>
          <a:xfrm>
            <a:off x="318763" y="935473"/>
            <a:ext cx="4976950" cy="3669587"/>
          </a:xfrm>
          <a:prstGeom prst="rect">
            <a:avLst/>
          </a:prstGeom>
        </p:spPr>
      </p:pic>
      <p:pic>
        <p:nvPicPr>
          <p:cNvPr id="4" name="Image 7">
            <a:extLst>
              <a:ext uri="{FF2B5EF4-FFF2-40B4-BE49-F238E27FC236}">
                <a16:creationId xmlns:a16="http://schemas.microsoft.com/office/drawing/2014/main" id="{AB44F006-EA00-63FB-0917-B47832E7A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993" y="1517528"/>
            <a:ext cx="2344612" cy="2344612"/>
          </a:xfrm>
          <a:prstGeom prst="rect">
            <a:avLst/>
          </a:prstGeom>
        </p:spPr>
      </p:pic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1B41510A-7B95-6AA0-85EA-E0E8B593B031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Collaborative Coding - GitHub</a:t>
            </a:r>
            <a:endParaRPr lang="en-US" sz="3200" dirty="0"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08" name="Google Shape;208;p20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9" name="Google Shape;209;p20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10" name="Google Shape;210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0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8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0CD000F2-EC43-7080-CC68-C0BF702A4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99" y="646808"/>
            <a:ext cx="4086602" cy="3849884"/>
          </a:xfrm>
          <a:prstGeom prst="rect">
            <a:avLst/>
          </a:prstGeom>
        </p:spPr>
      </p:pic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74D8B51B-3CDF-61F2-5516-5E629D7DEE2A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595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4719300"/>
            <a:ext cx="9144000" cy="424200"/>
          </a:xfrm>
          <a:prstGeom prst="rect">
            <a:avLst/>
          </a:prstGeom>
          <a:solidFill>
            <a:srgbClr val="061D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7795459" y="409062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05/2021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0" y="0"/>
            <a:ext cx="750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dirty="0">
                <a:solidFill>
                  <a:srgbClr val="061D4E"/>
                </a:solidFill>
              </a:rPr>
              <a:t>Collaborative Coding - GitHub</a:t>
            </a:r>
            <a:endParaRPr lang="en-US" sz="3200" dirty="0"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8110200" y="0"/>
            <a:ext cx="1033800" cy="917039"/>
            <a:chOff x="8110245" y="-7734"/>
            <a:chExt cx="1033800" cy="9152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8110245" y="-7734"/>
              <a:ext cx="1033800" cy="898500"/>
              <a:chOff x="8110245" y="-7734"/>
              <a:chExt cx="1033800" cy="898500"/>
            </a:xfrm>
          </p:grpSpPr>
          <p:sp>
            <p:nvSpPr>
              <p:cNvPr id="208" name="Google Shape;208;p20"/>
              <p:cNvSpPr/>
              <p:nvPr/>
            </p:nvSpPr>
            <p:spPr>
              <a:xfrm>
                <a:off x="8110245" y="-7734"/>
                <a:ext cx="1033800" cy="898500"/>
              </a:xfrm>
              <a:prstGeom prst="parallelogram">
                <a:avLst>
                  <a:gd name="adj" fmla="val 25000"/>
                </a:avLst>
              </a:prstGeom>
              <a:solidFill>
                <a:srgbClr val="061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9" name="Google Shape;209;p20"/>
              <p:cNvCxnSpPr/>
              <p:nvPr/>
            </p:nvCxnSpPr>
            <p:spPr>
              <a:xfrm>
                <a:off x="8168938" y="620688"/>
                <a:ext cx="86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210" name="Google Shape;210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0832" y="21927"/>
              <a:ext cx="548681" cy="54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0"/>
            <p:cNvSpPr txBox="1"/>
            <p:nvPr/>
          </p:nvSpPr>
          <p:spPr>
            <a:xfrm>
              <a:off x="8188203" y="600275"/>
              <a:ext cx="9333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rPr>
                <a:t>TOLOSAT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85953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000" b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9</a:t>
            </a:fld>
            <a:endParaRPr sz="2000" b="1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74D8B51B-3CDF-61F2-5516-5E629D7DEE2A}"/>
              </a:ext>
            </a:extLst>
          </p:cNvPr>
          <p:cNvSpPr txBox="1"/>
          <p:nvPr/>
        </p:nvSpPr>
        <p:spPr>
          <a:xfrm>
            <a:off x="-1" y="4743300"/>
            <a:ext cx="5119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Mission Analysis in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5D6A0C-88A9-8317-EA64-B58609E69F17}"/>
              </a:ext>
            </a:extLst>
          </p:cNvPr>
          <p:cNvSpPr txBox="1"/>
          <p:nvPr/>
        </p:nvSpPr>
        <p:spPr>
          <a:xfrm>
            <a:off x="301836" y="1010411"/>
            <a:ext cx="8540327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SOME GITHUB VOCABULARY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BRANCH</a:t>
            </a:r>
            <a:r>
              <a:rPr lang="es-ES" sz="1600" dirty="0"/>
              <a:t> = </a:t>
            </a:r>
            <a:r>
              <a:rPr lang="es-ES" sz="1600" dirty="0" err="1"/>
              <a:t>Copy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b="1" dirty="0" err="1"/>
              <a:t>main</a:t>
            </a:r>
            <a:r>
              <a:rPr lang="es-ES" sz="1600" dirty="0"/>
              <a:t> </a:t>
            </a:r>
            <a:r>
              <a:rPr lang="es-ES" sz="1600" dirty="0" err="1"/>
              <a:t>repository</a:t>
            </a:r>
            <a:r>
              <a:rPr lang="es-ES" sz="1600" dirty="0"/>
              <a:t>. Used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safely</a:t>
            </a:r>
            <a:r>
              <a:rPr lang="es-ES" sz="1600" dirty="0"/>
              <a:t> </a:t>
            </a:r>
            <a:r>
              <a:rPr lang="es-ES" sz="1600" dirty="0" err="1"/>
              <a:t>experiment</a:t>
            </a:r>
            <a:r>
              <a:rPr lang="es-ES" sz="1600" dirty="0"/>
              <a:t> </a:t>
            </a:r>
            <a:r>
              <a:rPr lang="es-ES" sz="1600" dirty="0" err="1"/>
              <a:t>without</a:t>
            </a:r>
            <a:r>
              <a:rPr lang="es-ES" sz="1600" dirty="0"/>
              <a:t> </a:t>
            </a:r>
            <a:r>
              <a:rPr lang="es-ES" sz="1600" dirty="0" err="1"/>
              <a:t>changing</a:t>
            </a:r>
            <a:r>
              <a:rPr lang="es-ES" sz="1600" dirty="0"/>
              <a:t> </a:t>
            </a:r>
            <a:r>
              <a:rPr lang="es-ES" sz="1600" b="1" dirty="0" err="1"/>
              <a:t>main</a:t>
            </a:r>
            <a:r>
              <a:rPr lang="es-ES" sz="16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FETCH</a:t>
            </a:r>
            <a:r>
              <a:rPr lang="es-ES" sz="1600" dirty="0"/>
              <a:t> = </a:t>
            </a:r>
            <a:r>
              <a:rPr lang="es-ES" sz="1600" dirty="0" err="1"/>
              <a:t>Refresh</a:t>
            </a:r>
            <a:r>
              <a:rPr lang="es-ES" sz="1600" dirty="0"/>
              <a:t> page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see</a:t>
            </a:r>
            <a:r>
              <a:rPr lang="es-ES" sz="1600" dirty="0"/>
              <a:t> </a:t>
            </a:r>
            <a:r>
              <a:rPr lang="es-ES" sz="1600" dirty="0" err="1"/>
              <a:t>latest</a:t>
            </a:r>
            <a:r>
              <a:rPr lang="es-ES" sz="1600" dirty="0"/>
              <a:t> </a:t>
            </a:r>
            <a:r>
              <a:rPr lang="es-ES" sz="1600" dirty="0" err="1"/>
              <a:t>version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repository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cloud</a:t>
            </a:r>
            <a:r>
              <a:rPr lang="es-ES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PULL</a:t>
            </a:r>
            <a:r>
              <a:rPr lang="es-ES" sz="1600" dirty="0"/>
              <a:t> = </a:t>
            </a:r>
            <a:r>
              <a:rPr lang="es-ES" sz="1600" dirty="0" err="1"/>
              <a:t>Download</a:t>
            </a:r>
            <a:r>
              <a:rPr lang="es-ES" sz="1600" dirty="0"/>
              <a:t> </a:t>
            </a:r>
            <a:r>
              <a:rPr lang="es-ES" sz="1600" dirty="0" err="1"/>
              <a:t>what</a:t>
            </a:r>
            <a:r>
              <a:rPr lang="es-ES" sz="1600" dirty="0"/>
              <a:t> has </a:t>
            </a:r>
            <a:r>
              <a:rPr lang="es-ES" sz="1600" dirty="0" err="1"/>
              <a:t>been</a:t>
            </a:r>
            <a:r>
              <a:rPr lang="es-ES" sz="1600" dirty="0"/>
              <a:t> </a:t>
            </a:r>
            <a:r>
              <a:rPr lang="es-ES" sz="1600" dirty="0" err="1"/>
              <a:t>fetched</a:t>
            </a:r>
            <a:r>
              <a:rPr lang="es-ES" sz="1600" dirty="0"/>
              <a:t>, </a:t>
            </a:r>
            <a:r>
              <a:rPr lang="es-ES" sz="1600" dirty="0" err="1"/>
              <a:t>substituting</a:t>
            </a:r>
            <a:r>
              <a:rPr lang="es-ES" sz="1600" dirty="0"/>
              <a:t> </a:t>
            </a:r>
            <a:r>
              <a:rPr lang="es-ES" sz="1600" dirty="0" err="1"/>
              <a:t>what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local </a:t>
            </a:r>
            <a:r>
              <a:rPr lang="es-ES" sz="1600" dirty="0" err="1"/>
              <a:t>repository</a:t>
            </a:r>
            <a:r>
              <a:rPr lang="es-ES" sz="16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COMIT</a:t>
            </a:r>
            <a:r>
              <a:rPr lang="es-ES" sz="1600" dirty="0"/>
              <a:t> = </a:t>
            </a:r>
            <a:r>
              <a:rPr lang="es-ES" sz="1600" dirty="0" err="1"/>
              <a:t>Records</a:t>
            </a:r>
            <a:r>
              <a:rPr lang="es-ES" sz="1600" dirty="0"/>
              <a:t> </a:t>
            </a:r>
            <a:r>
              <a:rPr lang="es-ES" sz="1600" dirty="0" err="1"/>
              <a:t>changes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repository</a:t>
            </a:r>
            <a:r>
              <a:rPr lang="es-ES" sz="1600" dirty="0"/>
              <a:t> (local </a:t>
            </a:r>
            <a:r>
              <a:rPr lang="es-ES" sz="1600" dirty="0" err="1"/>
              <a:t>repository</a:t>
            </a:r>
            <a:r>
              <a:rPr lang="es-ES" sz="1600" dirty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PUSH</a:t>
            </a:r>
            <a:r>
              <a:rPr lang="es-ES" sz="1600" dirty="0"/>
              <a:t> = </a:t>
            </a:r>
            <a:r>
              <a:rPr lang="es-ES" sz="1600" dirty="0" err="1"/>
              <a:t>Updating</a:t>
            </a:r>
            <a:r>
              <a:rPr lang="es-ES" sz="1600" dirty="0"/>
              <a:t> GitHub </a:t>
            </a:r>
            <a:r>
              <a:rPr lang="es-ES" sz="1600" dirty="0" err="1"/>
              <a:t>repository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commited</a:t>
            </a:r>
            <a:r>
              <a:rPr lang="es-ES" sz="1600" dirty="0"/>
              <a:t> </a:t>
            </a:r>
            <a:r>
              <a:rPr lang="es-ES" sz="1600" dirty="0" err="1"/>
              <a:t>changes</a:t>
            </a:r>
            <a:r>
              <a:rPr lang="es-ES" sz="1600" dirty="0"/>
              <a:t> (remote </a:t>
            </a:r>
            <a:r>
              <a:rPr lang="es-ES" sz="1600" dirty="0" err="1"/>
              <a:t>repository</a:t>
            </a:r>
            <a:r>
              <a:rPr lang="es-ES" sz="1600" dirty="0"/>
              <a:t>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523265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772</Words>
  <Application>Microsoft Office PowerPoint</Application>
  <PresentationFormat>Presentación en pantalla (16:9)</PresentationFormat>
  <Paragraphs>141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Teko</vt:lpstr>
      <vt:lpstr>Arial</vt:lpstr>
      <vt:lpstr>Calibri</vt:lpstr>
      <vt:lpstr>MS UI Gothic</vt:lpstr>
      <vt:lpstr>Thème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Álvaro Coronado Barco</cp:lastModifiedBy>
  <cp:revision>12</cp:revision>
  <dcterms:modified xsi:type="dcterms:W3CDTF">2023-10-18T17:03:45Z</dcterms:modified>
</cp:coreProperties>
</file>